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Oswald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a38dad72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a38dad72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0b9f026f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0b9f026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1816b30f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1816b30f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0b9f026f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0b9f026f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f1d91eb5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f1d91eb5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0b9f026f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0b9f026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0b9f026f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0b9f026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0b9f026f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0b9f026f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0b9f026f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0b9f026f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0b9f026f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0b9f026f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0b9f026f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0b9f026f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40bff50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40bff50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0b9f026f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0b9f026f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1edef2a3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1edef2a3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1edef2a3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1edef2a3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e44b640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e44b640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a3ee7db1c_0_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a3ee7db1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a3ee7db1c_0_1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a3ee7db1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a3ee7db1c_0_2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a3ee7db1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a3ee7db1c_0_3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a3ee7db1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f1d91eb5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f1d91eb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f1d91eb5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f1d91eb5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C78D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swald"/>
              <a:buNone/>
              <a:defRPr b="1" sz="5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Oswald"/>
              <a:buNone/>
              <a:defRPr b="1" sz="4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swald"/>
              <a:buChar char="●"/>
              <a:defRPr sz="2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○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■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●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○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■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●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○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Oswald"/>
              <a:buChar char="■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ev.mysql.com/downloads/mysql/" TargetMode="External"/><Relationship Id="rId4" Type="http://schemas.openxmlformats.org/officeDocument/2006/relationships/hyperlink" Target="https://dev.mysql.com/downloads/workbench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700"/>
              <a:t>MYSQL &amp;</a:t>
            </a:r>
            <a:endParaRPr sz="16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WORKBENCH</a:t>
            </a:r>
            <a:endParaRPr sz="1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0" l="0" r="0" t="1497"/>
          <a:stretch/>
        </p:blipFill>
        <p:spPr>
          <a:xfrm>
            <a:off x="1199600" y="723630"/>
            <a:ext cx="7030001" cy="31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Schema</a:t>
            </a:r>
            <a:endParaRPr/>
          </a:p>
        </p:txBody>
      </p:sp>
      <p:cxnSp>
        <p:nvCxnSpPr>
          <p:cNvPr id="133" name="Google Shape;133;p23"/>
          <p:cNvCxnSpPr/>
          <p:nvPr/>
        </p:nvCxnSpPr>
        <p:spPr>
          <a:xfrm rot="10800000">
            <a:off x="2984150" y="1563625"/>
            <a:ext cx="454800" cy="60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3"/>
          <p:cNvCxnSpPr/>
          <p:nvPr/>
        </p:nvCxnSpPr>
        <p:spPr>
          <a:xfrm rot="10800000">
            <a:off x="5822125" y="2343450"/>
            <a:ext cx="454800" cy="60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3"/>
          <p:cNvCxnSpPr/>
          <p:nvPr/>
        </p:nvCxnSpPr>
        <p:spPr>
          <a:xfrm rot="10800000">
            <a:off x="7240200" y="3723100"/>
            <a:ext cx="454800" cy="60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23"/>
          <p:cNvSpPr/>
          <p:nvPr/>
        </p:nvSpPr>
        <p:spPr>
          <a:xfrm>
            <a:off x="1306675" y="2863050"/>
            <a:ext cx="2272200" cy="19227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Oswald"/>
                <a:ea typeface="Oswald"/>
                <a:cs typeface="Oswald"/>
                <a:sym typeface="Oswald"/>
              </a:rPr>
              <a:t>If you don't already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Oswald"/>
                <a:ea typeface="Oswald"/>
                <a:cs typeface="Oswald"/>
                <a:sym typeface="Oswald"/>
              </a:rPr>
              <a:t>have a schema,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Oswald"/>
                <a:ea typeface="Oswald"/>
                <a:cs typeface="Oswald"/>
                <a:sym typeface="Oswald"/>
              </a:rPr>
              <a:t>create one with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Oswald"/>
                <a:ea typeface="Oswald"/>
                <a:cs typeface="Oswald"/>
                <a:sym typeface="Oswald"/>
              </a:rPr>
              <a:t>MySQL Workbench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Apply</a:t>
            </a:r>
            <a:r>
              <a:rPr lang="en">
                <a:solidFill>
                  <a:schemeClr val="dk1"/>
                </a:solidFill>
              </a:rPr>
              <a:t> Schema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60" y="670925"/>
            <a:ext cx="8457567" cy="6301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4"/>
          <p:cNvCxnSpPr/>
          <p:nvPr/>
        </p:nvCxnSpPr>
        <p:spPr>
          <a:xfrm rot="10800000">
            <a:off x="8002200" y="4256500"/>
            <a:ext cx="454800" cy="60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877" y="518241"/>
            <a:ext cx="2942476" cy="439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a schema as default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158875" y="670925"/>
            <a:ext cx="59085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3400"/>
              <a:t>On the left hand side, under the </a:t>
            </a:r>
            <a:r>
              <a:rPr b="1" i="1" lang="en" sz="3400" u="sng"/>
              <a:t>Schemas</a:t>
            </a:r>
            <a:r>
              <a:rPr lang="en" sz="3400"/>
              <a:t> tab, double click the schema you want to work with</a:t>
            </a:r>
            <a:endParaRPr sz="3400"/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3400"/>
              <a:t>This will now be your </a:t>
            </a:r>
            <a:r>
              <a:rPr b="1" i="1" lang="en" sz="3400" u="sng"/>
              <a:t>default schema</a:t>
            </a:r>
            <a:r>
              <a:rPr lang="en" sz="3400"/>
              <a:t> when you issue SQL commands from now on</a:t>
            </a:r>
            <a:endParaRPr sz="3400"/>
          </a:p>
        </p:txBody>
      </p:sp>
      <p:cxnSp>
        <p:nvCxnSpPr>
          <p:cNvPr id="151" name="Google Shape;151;p25"/>
          <p:cNvCxnSpPr/>
          <p:nvPr/>
        </p:nvCxnSpPr>
        <p:spPr>
          <a:xfrm rot="10800000">
            <a:off x="8028325" y="2848300"/>
            <a:ext cx="454800" cy="60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5"/>
          <p:cNvCxnSpPr/>
          <p:nvPr/>
        </p:nvCxnSpPr>
        <p:spPr>
          <a:xfrm rot="10800000">
            <a:off x="8142925" y="1733850"/>
            <a:ext cx="454800" cy="60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700"/>
              <a:t>TABLES</a:t>
            </a:r>
            <a:endParaRPr sz="1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tables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158875" y="670925"/>
            <a:ext cx="55851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en" sz="3900"/>
              <a:t>You can create tables by either right clicking on </a:t>
            </a:r>
            <a:r>
              <a:rPr b="1" i="1" lang="en" sz="3900" u="sng"/>
              <a:t>Tables</a:t>
            </a:r>
            <a:r>
              <a:rPr lang="en" sz="3900"/>
              <a:t> under your schema</a:t>
            </a:r>
            <a:endParaRPr sz="3900"/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en" sz="3900"/>
              <a:t>OR clicking on the</a:t>
            </a:r>
            <a:br>
              <a:rPr lang="en" sz="3900"/>
            </a:br>
            <a:r>
              <a:rPr b="1" i="1" lang="en" sz="3900" u="sng"/>
              <a:t>Add Table</a:t>
            </a:r>
            <a:r>
              <a:rPr lang="en" sz="3900"/>
              <a:t> tool in the toolbar</a:t>
            </a:r>
            <a:endParaRPr sz="3900"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519" y="518250"/>
            <a:ext cx="2962107" cy="439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0525" y="2747315"/>
            <a:ext cx="2692500" cy="186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7"/>
          <p:cNvCxnSpPr/>
          <p:nvPr/>
        </p:nvCxnSpPr>
        <p:spPr>
          <a:xfrm rot="10800000">
            <a:off x="8076475" y="3079925"/>
            <a:ext cx="454800" cy="60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7"/>
          <p:cNvCxnSpPr/>
          <p:nvPr/>
        </p:nvCxnSpPr>
        <p:spPr>
          <a:xfrm rot="10800000">
            <a:off x="7619275" y="1708325"/>
            <a:ext cx="454800" cy="60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</a:t>
            </a:r>
            <a:r>
              <a:rPr i="1" lang="en" u="sng"/>
              <a:t>courses</a:t>
            </a:r>
            <a:r>
              <a:rPr lang="en"/>
              <a:t> table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158875" y="670925"/>
            <a:ext cx="8985000" cy="16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Let's create a simple </a:t>
            </a:r>
            <a:r>
              <a:rPr b="1" i="1" lang="en" sz="2800" u="sng"/>
              <a:t>courses</a:t>
            </a:r>
            <a:r>
              <a:rPr lang="en" sz="2800"/>
              <a:t> table to capture info about your courses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Table names should be nouns and plural</a:t>
            </a:r>
            <a:endParaRPr sz="2800"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075" y="2039625"/>
            <a:ext cx="7878927" cy="2901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8"/>
          <p:cNvCxnSpPr/>
          <p:nvPr/>
        </p:nvCxnSpPr>
        <p:spPr>
          <a:xfrm flipH="1">
            <a:off x="2886800" y="3079450"/>
            <a:ext cx="617100" cy="458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8"/>
          <p:cNvCxnSpPr/>
          <p:nvPr/>
        </p:nvCxnSpPr>
        <p:spPr>
          <a:xfrm flipH="1">
            <a:off x="1382975" y="3631350"/>
            <a:ext cx="617100" cy="458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8"/>
          <p:cNvCxnSpPr/>
          <p:nvPr/>
        </p:nvCxnSpPr>
        <p:spPr>
          <a:xfrm flipH="1">
            <a:off x="3432975" y="3575675"/>
            <a:ext cx="617100" cy="458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8"/>
          <p:cNvCxnSpPr/>
          <p:nvPr/>
        </p:nvCxnSpPr>
        <p:spPr>
          <a:xfrm flipH="1">
            <a:off x="7405525" y="4252400"/>
            <a:ext cx="617100" cy="458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and Accept New Table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3400"/>
              <a:t>MySQL gives you a preview of the CREATE statement it'll use to create the table</a:t>
            </a:r>
            <a:endParaRPr sz="3400"/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3400"/>
              <a:t>You can review and then accept it by clicking </a:t>
            </a:r>
            <a:r>
              <a:rPr b="1" i="1" lang="en" sz="3400" u="sng"/>
              <a:t>Apply</a:t>
            </a:r>
            <a:endParaRPr b="1" i="1" sz="3400" u="sng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CREATE TABLE `database_design`.`courses` (</a:t>
            </a:r>
            <a:endParaRPr sz="3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  `id` INT NOT NULL,</a:t>
            </a:r>
            <a:endParaRPr sz="3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  `title` VARCHAR(45) NULL,</a:t>
            </a:r>
            <a:endParaRPr sz="3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  PRIMARY KEY (`id`));</a:t>
            </a:r>
            <a:endParaRPr sz="3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Table's Data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You can view a table's data by right clicking the table and selecting: </a:t>
            </a:r>
            <a:r>
              <a:rPr b="1" i="1" lang="en" sz="3000" u="sng"/>
              <a:t>Select Rows - Limit 1000</a:t>
            </a:r>
            <a:endParaRPr b="1" i="1" sz="3000" u="sng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The SELECT statement</a:t>
            </a:r>
            <a:br>
              <a:rPr lang="en" sz="3000"/>
            </a:br>
            <a:r>
              <a:rPr lang="en" sz="3000"/>
              <a:t>appears in a new SQL</a:t>
            </a:r>
            <a:br>
              <a:rPr lang="en" sz="3000"/>
            </a:br>
            <a:r>
              <a:rPr lang="en" sz="3000"/>
              <a:t>editor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Data appears in a</a:t>
            </a:r>
            <a:br>
              <a:rPr lang="en" sz="3000"/>
            </a:br>
            <a:r>
              <a:rPr b="1" i="1" lang="en" sz="3000" u="sng"/>
              <a:t>Result Grid</a:t>
            </a:r>
            <a:endParaRPr b="1" i="1" sz="3000" u="sng"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826" y="1752100"/>
            <a:ext cx="5554750" cy="28996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30"/>
          <p:cNvCxnSpPr/>
          <p:nvPr/>
        </p:nvCxnSpPr>
        <p:spPr>
          <a:xfrm rot="10800000">
            <a:off x="8583775" y="3312000"/>
            <a:ext cx="454800" cy="60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3" name="Google Shape;1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700" y="3743625"/>
            <a:ext cx="2302075" cy="3609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30"/>
          <p:cNvCxnSpPr/>
          <p:nvPr/>
        </p:nvCxnSpPr>
        <p:spPr>
          <a:xfrm flipH="1" rot="10800000">
            <a:off x="3484900" y="4090350"/>
            <a:ext cx="557100" cy="443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30"/>
          <p:cNvCxnSpPr/>
          <p:nvPr/>
        </p:nvCxnSpPr>
        <p:spPr>
          <a:xfrm rot="10800000">
            <a:off x="6685325" y="4042500"/>
            <a:ext cx="454800" cy="60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Inserting New Data in MySQL</a:t>
            </a:r>
            <a:endParaRPr/>
          </a:p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158875" y="670925"/>
            <a:ext cx="4413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To insert new data, you can type the INSERT statements in an SQL editor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OR you can also enter new data in a </a:t>
            </a:r>
            <a:r>
              <a:rPr b="1" i="1" lang="en" sz="2900" u="sng"/>
              <a:t>Result Grid</a:t>
            </a:r>
            <a:endParaRPr b="1" i="1" sz="2900" u="sng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P</a:t>
            </a:r>
            <a:r>
              <a:rPr lang="en" sz="2900"/>
              <a:t>ress </a:t>
            </a:r>
            <a:r>
              <a:rPr b="1" i="1" lang="en" sz="2900" u="sng"/>
              <a:t>Enter</a:t>
            </a:r>
            <a:r>
              <a:rPr lang="en" sz="2900"/>
              <a:t> key after every new data you enter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Press </a:t>
            </a:r>
            <a:r>
              <a:rPr b="1" i="1" lang="en" sz="2900" u="sng"/>
              <a:t>Apply</a:t>
            </a:r>
            <a:r>
              <a:rPr lang="en" sz="2900"/>
              <a:t> when done</a:t>
            </a:r>
            <a:endParaRPr sz="2900"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831219"/>
            <a:ext cx="4399451" cy="26358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31"/>
          <p:cNvCxnSpPr/>
          <p:nvPr/>
        </p:nvCxnSpPr>
        <p:spPr>
          <a:xfrm rot="10800000">
            <a:off x="7498550" y="1535000"/>
            <a:ext cx="466200" cy="516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31"/>
          <p:cNvCxnSpPr/>
          <p:nvPr/>
        </p:nvCxnSpPr>
        <p:spPr>
          <a:xfrm>
            <a:off x="4658175" y="1400825"/>
            <a:ext cx="328200" cy="658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31"/>
          <p:cNvCxnSpPr/>
          <p:nvPr/>
        </p:nvCxnSpPr>
        <p:spPr>
          <a:xfrm rot="10800000">
            <a:off x="8031325" y="3351050"/>
            <a:ext cx="466200" cy="516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31"/>
          <p:cNvCxnSpPr/>
          <p:nvPr/>
        </p:nvCxnSpPr>
        <p:spPr>
          <a:xfrm rot="10800000">
            <a:off x="5682200" y="2724150"/>
            <a:ext cx="701400" cy="285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and Accept Insert Statements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/>
              <a:t>MySQL gives you a preview of the INSERT statements it'll use to insert the data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/>
              <a:t>Review and accept by pressing Apply</a:t>
            </a:r>
            <a:endParaRPr sz="3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200"/>
              <a:t>INSERT INTO `</a:t>
            </a:r>
            <a:r>
              <a:rPr lang="en" sz="3200"/>
              <a:t>database_design</a:t>
            </a:r>
            <a:r>
              <a:rPr lang="en" sz="3200"/>
              <a:t>`.`courses` (`id`, `title`) VALUES ('123', 'CS3200');</a:t>
            </a:r>
            <a:endParaRPr sz="3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/>
              <a:t>INSERT INTO `</a:t>
            </a:r>
            <a:r>
              <a:rPr lang="en" sz="3200"/>
              <a:t>database_design</a:t>
            </a:r>
            <a:r>
              <a:rPr lang="en" sz="3200"/>
              <a:t>`.`courses` (`id`, `title`) VALUES ('234', 'CS4550');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Environment</a:t>
            </a:r>
            <a:endParaRPr/>
          </a:p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1650" lvl="0" marL="457200" rtl="0" algn="l">
              <a:spcBef>
                <a:spcPts val="0"/>
              </a:spcBef>
              <a:spcAft>
                <a:spcPts val="0"/>
              </a:spcAft>
              <a:buSzPts val="4300"/>
              <a:buChar char="●"/>
            </a:pPr>
            <a:r>
              <a:rPr lang="en" sz="4300"/>
              <a:t>Download the MySQL Community Server and Workbench from:</a:t>
            </a:r>
            <a:endParaRPr sz="4300"/>
          </a:p>
          <a:p>
            <a:pPr indent="-476250" lvl="1" marL="914400" rtl="0" algn="l">
              <a:spcBef>
                <a:spcPts val="0"/>
              </a:spcBef>
              <a:spcAft>
                <a:spcPts val="0"/>
              </a:spcAft>
              <a:buSzPts val="3900"/>
              <a:buChar char="○"/>
            </a:pPr>
            <a:r>
              <a:rPr lang="en" sz="3900" u="sng">
                <a:solidFill>
                  <a:schemeClr val="hlink"/>
                </a:solidFill>
                <a:hlinkClick r:id="rId3"/>
              </a:rPr>
              <a:t>MySQL Community Server</a:t>
            </a:r>
            <a:endParaRPr sz="3900"/>
          </a:p>
          <a:p>
            <a:pPr indent="-476250" lvl="1" marL="914400" rtl="0" algn="l">
              <a:spcBef>
                <a:spcPts val="0"/>
              </a:spcBef>
              <a:spcAft>
                <a:spcPts val="0"/>
              </a:spcAft>
              <a:buSzPts val="3900"/>
              <a:buChar char="○"/>
            </a:pPr>
            <a:r>
              <a:rPr lang="en" sz="3900" u="sng">
                <a:solidFill>
                  <a:schemeClr val="hlink"/>
                </a:solidFill>
                <a:hlinkClick r:id="rId4"/>
              </a:rPr>
              <a:t>MySQL Workbench</a:t>
            </a:r>
            <a:endParaRPr sz="3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CREATING</a:t>
            </a:r>
            <a:endParaRPr sz="1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200"/>
              <a:t>A USER</a:t>
            </a:r>
            <a:endParaRPr sz="15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158875" y="670925"/>
            <a:ext cx="32439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Configure an</a:t>
            </a:r>
            <a:br>
              <a:rPr lang="en" sz="2700"/>
            </a:br>
            <a:r>
              <a:rPr lang="en" sz="2700"/>
              <a:t>account, e.g.,</a:t>
            </a:r>
            <a:br>
              <a:rPr lang="en" sz="2700"/>
            </a:br>
            <a:r>
              <a:rPr lang="en" sz="2700"/>
              <a:t>username: dbDesign</a:t>
            </a:r>
            <a:br>
              <a:rPr lang="en" sz="2700"/>
            </a:br>
            <a:r>
              <a:rPr lang="en" sz="2700"/>
              <a:t>password: dbDesign</a:t>
            </a:r>
            <a:br>
              <a:rPr lang="en" sz="2700"/>
            </a:br>
            <a:endParaRPr sz="2700"/>
          </a:p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We'll use this</a:t>
            </a:r>
            <a:br>
              <a:rPr lang="en" sz="2700"/>
            </a:br>
            <a:r>
              <a:rPr lang="en" sz="2700"/>
              <a:t>account to connect</a:t>
            </a:r>
            <a:br>
              <a:rPr lang="en" sz="2700"/>
            </a:br>
            <a:r>
              <a:rPr lang="en" sz="2700"/>
              <a:t>from Java</a:t>
            </a:r>
            <a:endParaRPr sz="2700"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268" y="670800"/>
            <a:ext cx="6166259" cy="44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User</a:t>
            </a:r>
            <a:endParaRPr/>
          </a:p>
        </p:txBody>
      </p:sp>
      <p:cxnSp>
        <p:nvCxnSpPr>
          <p:cNvPr id="225" name="Google Shape;225;p34"/>
          <p:cNvCxnSpPr/>
          <p:nvPr/>
        </p:nvCxnSpPr>
        <p:spPr>
          <a:xfrm flipH="1" rot="10800000">
            <a:off x="3246675" y="1381825"/>
            <a:ext cx="491400" cy="572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34"/>
          <p:cNvCxnSpPr/>
          <p:nvPr/>
        </p:nvCxnSpPr>
        <p:spPr>
          <a:xfrm flipH="1" rot="10800000">
            <a:off x="3322875" y="1839025"/>
            <a:ext cx="491400" cy="572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34"/>
          <p:cNvCxnSpPr/>
          <p:nvPr/>
        </p:nvCxnSpPr>
        <p:spPr>
          <a:xfrm flipH="1" rot="10800000">
            <a:off x="4364475" y="4477900"/>
            <a:ext cx="491400" cy="572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34"/>
          <p:cNvCxnSpPr/>
          <p:nvPr/>
        </p:nvCxnSpPr>
        <p:spPr>
          <a:xfrm rot="10800000">
            <a:off x="7714525" y="2248425"/>
            <a:ext cx="564600" cy="497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34"/>
          <p:cNvCxnSpPr/>
          <p:nvPr/>
        </p:nvCxnSpPr>
        <p:spPr>
          <a:xfrm rot="10800000">
            <a:off x="7714525" y="2907275"/>
            <a:ext cx="564600" cy="497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 user a DBA</a:t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Give the account</a:t>
            </a:r>
            <a:br>
              <a:rPr lang="en" sz="2900"/>
            </a:br>
            <a:r>
              <a:rPr lang="en" sz="2900"/>
              <a:t>all </a:t>
            </a:r>
            <a:r>
              <a:rPr lang="en" sz="2900"/>
              <a:t>privileges</a:t>
            </a:r>
            <a:br>
              <a:rPr lang="en" sz="2900"/>
            </a:br>
            <a:r>
              <a:rPr lang="en" sz="2900"/>
              <a:t>making them</a:t>
            </a:r>
            <a:br>
              <a:rPr lang="en" sz="2900"/>
            </a:br>
            <a:r>
              <a:rPr lang="en" sz="2900"/>
              <a:t>a DBA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Database</a:t>
            </a:r>
            <a:br>
              <a:rPr lang="en" sz="2900"/>
            </a:br>
            <a:r>
              <a:rPr lang="en" sz="2900"/>
              <a:t>Administrator</a:t>
            </a:r>
            <a:endParaRPr sz="2900"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268" y="670800"/>
            <a:ext cx="6166259" cy="4472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35"/>
          <p:cNvCxnSpPr/>
          <p:nvPr/>
        </p:nvCxnSpPr>
        <p:spPr>
          <a:xfrm rot="10800000">
            <a:off x="6131925" y="2385000"/>
            <a:ext cx="564600" cy="497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35"/>
          <p:cNvCxnSpPr/>
          <p:nvPr/>
        </p:nvCxnSpPr>
        <p:spPr>
          <a:xfrm rot="10800000">
            <a:off x="8460425" y="4468175"/>
            <a:ext cx="564600" cy="497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Client/Server Architecture</a:t>
            </a:r>
            <a:endParaRPr b="0"/>
          </a:p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     </a:t>
            </a:r>
            <a:r>
              <a:rPr lang="en" sz="3000"/>
              <a:t>MySQL Workbench							Data </a:t>
            </a:r>
            <a:r>
              <a:rPr lang="en" sz="3000">
                <a:solidFill>
                  <a:schemeClr val="dk1"/>
                </a:solidFill>
              </a:rPr>
              <a:t>Files</a:t>
            </a:r>
            <a:endParaRPr sz="30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      (Database Client)</a:t>
            </a:r>
            <a:endParaRPr sz="30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7024" y="1930400"/>
            <a:ext cx="1383999" cy="195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274" y="1832125"/>
            <a:ext cx="2964477" cy="215029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/>
          <p:nvPr/>
        </p:nvSpPr>
        <p:spPr>
          <a:xfrm>
            <a:off x="5506625" y="1930400"/>
            <a:ext cx="1479750" cy="19537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MySQL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Server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7613550" y="1930475"/>
            <a:ext cx="1383900" cy="19539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011010010011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010100010101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101110101001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101010100011</a:t>
            </a:r>
            <a:endParaRPr/>
          </a:p>
        </p:txBody>
      </p:sp>
      <p:cxnSp>
        <p:nvCxnSpPr>
          <p:cNvPr id="74" name="Google Shape;74;p16"/>
          <p:cNvCxnSpPr>
            <a:stCxn id="70" idx="3"/>
            <a:endCxn id="71" idx="1"/>
          </p:cNvCxnSpPr>
          <p:nvPr/>
        </p:nvCxnSpPr>
        <p:spPr>
          <a:xfrm>
            <a:off x="1236975" y="2907275"/>
            <a:ext cx="656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5" name="Google Shape;75;p16"/>
          <p:cNvCxnSpPr>
            <a:stCxn id="71" idx="3"/>
            <a:endCxn id="72" idx="2"/>
          </p:cNvCxnSpPr>
          <p:nvPr/>
        </p:nvCxnSpPr>
        <p:spPr>
          <a:xfrm>
            <a:off x="4857752" y="2907274"/>
            <a:ext cx="648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6" name="Google Shape;76;p16"/>
          <p:cNvCxnSpPr>
            <a:stCxn id="72" idx="4"/>
            <a:endCxn id="73" idx="1"/>
          </p:cNvCxnSpPr>
          <p:nvPr/>
        </p:nvCxnSpPr>
        <p:spPr>
          <a:xfrm>
            <a:off x="6986375" y="2907275"/>
            <a:ext cx="627300" cy="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34" y="0"/>
            <a:ext cx="709103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1711150" y="3505207"/>
            <a:ext cx="1791300" cy="63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17"/>
          <p:cNvCxnSpPr/>
          <p:nvPr/>
        </p:nvCxnSpPr>
        <p:spPr>
          <a:xfrm rot="10800000">
            <a:off x="3091450" y="2685614"/>
            <a:ext cx="458100" cy="459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408972"/>
            <a:ext cx="7668543" cy="51460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8"/>
          <p:cNvCxnSpPr/>
          <p:nvPr/>
        </p:nvCxnSpPr>
        <p:spPr>
          <a:xfrm rot="10800000">
            <a:off x="3565775" y="2610113"/>
            <a:ext cx="285000" cy="318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8"/>
          <p:cNvCxnSpPr/>
          <p:nvPr/>
        </p:nvCxnSpPr>
        <p:spPr>
          <a:xfrm rot="10800000">
            <a:off x="4037250" y="2015753"/>
            <a:ext cx="285000" cy="318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8"/>
          <p:cNvCxnSpPr/>
          <p:nvPr/>
        </p:nvCxnSpPr>
        <p:spPr>
          <a:xfrm rot="10800000">
            <a:off x="5499750" y="2931120"/>
            <a:ext cx="285000" cy="318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8"/>
          <p:cNvCxnSpPr/>
          <p:nvPr/>
        </p:nvCxnSpPr>
        <p:spPr>
          <a:xfrm rot="10800000">
            <a:off x="5499750" y="2293425"/>
            <a:ext cx="285000" cy="318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8"/>
          <p:cNvCxnSpPr/>
          <p:nvPr/>
        </p:nvCxnSpPr>
        <p:spPr>
          <a:xfrm rot="10800000">
            <a:off x="5499750" y="2015753"/>
            <a:ext cx="285000" cy="318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8"/>
          <p:cNvCxnSpPr/>
          <p:nvPr/>
        </p:nvCxnSpPr>
        <p:spPr>
          <a:xfrm rot="10800000">
            <a:off x="6307725" y="4673228"/>
            <a:ext cx="285000" cy="318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8042450" y="4640513"/>
            <a:ext cx="285000" cy="318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8"/>
          <p:cNvSpPr txBox="1"/>
          <p:nvPr>
            <p:ph type="title"/>
          </p:nvPr>
        </p:nvSpPr>
        <p:spPr>
          <a:xfrm>
            <a:off x="0" y="259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 Connection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34" y="342900"/>
            <a:ext cx="7091037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9"/>
          <p:cNvCxnSpPr/>
          <p:nvPr/>
        </p:nvCxnSpPr>
        <p:spPr>
          <a:xfrm rot="10800000">
            <a:off x="3318150" y="4160483"/>
            <a:ext cx="321900" cy="512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2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connection name might differ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9645" l="4864" r="4882" t="3774"/>
          <a:stretch/>
        </p:blipFill>
        <p:spPr>
          <a:xfrm>
            <a:off x="1231775" y="690475"/>
            <a:ext cx="6399878" cy="445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Window </a:t>
            </a:r>
            <a:r>
              <a:rPr lang="en"/>
              <a:t>On macOS</a:t>
            </a:r>
            <a:endParaRPr/>
          </a:p>
        </p:txBody>
      </p:sp>
      <p:cxnSp>
        <p:nvCxnSpPr>
          <p:cNvPr id="110" name="Google Shape;110;p20"/>
          <p:cNvCxnSpPr/>
          <p:nvPr/>
        </p:nvCxnSpPr>
        <p:spPr>
          <a:xfrm flipH="1" rot="10800000">
            <a:off x="432875" y="1257850"/>
            <a:ext cx="729300" cy="15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20"/>
          <p:cNvCxnSpPr/>
          <p:nvPr/>
        </p:nvCxnSpPr>
        <p:spPr>
          <a:xfrm flipH="1" rot="10800000">
            <a:off x="432875" y="1690325"/>
            <a:ext cx="729300" cy="153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20"/>
          <p:cNvCxnSpPr/>
          <p:nvPr/>
        </p:nvCxnSpPr>
        <p:spPr>
          <a:xfrm flipH="1" rot="10800000">
            <a:off x="415350" y="4050625"/>
            <a:ext cx="729300" cy="153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Main Window </a:t>
            </a:r>
            <a:r>
              <a:rPr lang="en"/>
              <a:t>On Windows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4062" l="2394" r="1829" t="2983"/>
          <a:stretch/>
        </p:blipFill>
        <p:spPr>
          <a:xfrm>
            <a:off x="973313" y="670925"/>
            <a:ext cx="7193838" cy="4416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21"/>
          <p:cNvCxnSpPr/>
          <p:nvPr/>
        </p:nvCxnSpPr>
        <p:spPr>
          <a:xfrm flipH="1" rot="10800000">
            <a:off x="186750" y="3422200"/>
            <a:ext cx="729300" cy="15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21"/>
          <p:cNvCxnSpPr/>
          <p:nvPr/>
        </p:nvCxnSpPr>
        <p:spPr>
          <a:xfrm flipH="1" rot="10800000">
            <a:off x="186750" y="2122050"/>
            <a:ext cx="729300" cy="153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21"/>
          <p:cNvCxnSpPr/>
          <p:nvPr/>
        </p:nvCxnSpPr>
        <p:spPr>
          <a:xfrm flipH="1" rot="10800000">
            <a:off x="186750" y="4965025"/>
            <a:ext cx="729300" cy="153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700"/>
              <a:t>SCHEMAS</a:t>
            </a:r>
            <a:endParaRPr sz="1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